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25"/>
    <p:restoredTop sz="96405"/>
  </p:normalViewPr>
  <p:slideViewPr>
    <p:cSldViewPr snapToGrid="0" snapToObjects="1">
      <p:cViewPr varScale="1">
        <p:scale>
          <a:sx n="102" d="100"/>
          <a:sy n="102" d="100"/>
        </p:scale>
        <p:origin x="20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0F6E9-6B2A-FFB0-307B-B00052013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B931A-6A47-1B0F-1DE3-459D06121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F0FBC-62DB-0338-0C4B-1FCF461B3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218BD-69C2-DE09-3860-2E943C2C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6ADF5-7E09-C425-CFB9-C9A17F45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8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099B-A76F-D1DE-2F75-4D9DF1DE5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5216B-D59C-E12E-A9A1-8B722EE00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218B3-97BC-775E-D76E-8E51F4AB1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E5F1D-5C22-6635-4F52-3904C229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2578B-CD68-988D-F44E-97D8B996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5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BE989-242A-829D-EF3E-6D56323C5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27BADD-C7D5-AE0E-B93D-6CE35E51C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C14B5-1D45-5C9E-30FE-9B60AFEDD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25CBB-93B2-5C7D-C0B0-87B0E89E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EA8D3-D10A-6F07-9D7A-B0D5DDFA3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6F2DE-D43F-1FDE-806B-7EADEC550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6FEF-B8FA-5C29-DEF6-24D392052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C4DD3-18D9-DA95-18D9-1E4979704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CD3E-F06A-CEC7-568C-EC01FDFB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3E5F0-9783-47CE-B359-ADF0B6D0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9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8BC5-4B6B-875B-AECD-343DE784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4492C-241E-5816-F821-6E5C1A3C6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6833D-B8EC-9DA2-FE5E-F9912DD77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687A-2A88-0BAE-0E85-DA4965A32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32D66-255E-2FCE-6350-F66F976C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4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A6A4C-E48B-D909-7FBF-675D929F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C210E-D9BA-7648-592B-A6C182641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44868-59B3-12E2-2C73-BA09B8003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340AA-8D93-727B-DE4B-189D470E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EE19C-A1CC-CDFE-1768-3AB65ACD6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9A363-4DFD-8C76-7223-B284D6E0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8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3FA3-F465-726F-2BA2-5BAA6D72A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CAA21-C927-4A8C-C505-2CFF01F89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D9CC5-4D53-C4DE-99D3-7A38CC2F6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3DCEF-59F3-32FC-2E11-D832CCA55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E484-B216-718C-617F-9E514712F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6662BF-565B-9A00-B37C-3668FC15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996CD-3BE5-7292-F145-4DA4B5A8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D7F91D-6C2E-79C0-2C9F-42DC22DD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5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A37E-07C9-D52D-32FF-42DD9EF1D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DCD0B-DB8A-D25F-AEBB-01DAB99F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1ED628-0730-D996-EDD5-C8740ECF4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0FA48-4610-7792-F731-744A9E03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B9756-87A9-D164-94C9-38DBD47E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F6490D-3315-3E85-DF19-CF0220E80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A2239-10C2-DFA3-8625-051182E89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3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F8AA3-C8F3-49B3-7B6B-9795ED20C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62EEB-13B3-B505-C953-7DA5AE1CE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9AFA0-6A2F-8EBB-570B-98C6745AA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DD3ED-939E-744F-BAD4-D979C182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DEF15-3BC5-4269-02F2-60C2715E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3A739-09D5-93A1-76B4-CEA20253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2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AFFF5-7FC9-BEA3-5540-CDFF9384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7981B-FAFB-2008-7989-9F12485CD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D5034-4314-348F-853A-892256F21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B1A18-D6DE-1036-5535-8D559378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92B43-CEB7-8906-D493-82E311B3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D61C1-8265-1813-10B0-C1D1AB78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DF1D6-C867-402F-665B-F0F3B8EE9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E10F7-EDAB-2A21-F257-BDA1C623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CFB4-1007-7932-C7D9-0C25F5545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D8ACF-9E7E-AC49-AC2E-0E03DF17E2F5}" type="datetimeFigureOut">
              <a:rPr lang="en-US" smtClean="0"/>
              <a:t>7/5/22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18299-A3A7-0052-1E8D-593CE7959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EBBF-201A-A30C-03EC-59545BB60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AD021-6F5C-1A4F-B2BC-6D1AA04F6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7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08DC39A-E1B0-C427-EEC7-A8A7DC875049}"/>
              </a:ext>
            </a:extLst>
          </p:cNvPr>
          <p:cNvSpPr txBox="1"/>
          <p:nvPr/>
        </p:nvSpPr>
        <p:spPr>
          <a:xfrm>
            <a:off x="0" y="710700"/>
            <a:ext cx="12191999" cy="954107"/>
          </a:xfrm>
          <a:prstGeom prst="rect">
            <a:avLst/>
          </a:prstGeom>
          <a:solidFill>
            <a:srgbClr val="FF0000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Ecology Evolution Cell Biology Physiology Oceanography Genetics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Biomechanics Taxonomy Chemistry Aquaculture Conservation Microbiology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7E2CC3-07C7-B782-5E60-A8B0F071B965}"/>
              </a:ext>
            </a:extLst>
          </p:cNvPr>
          <p:cNvSpPr txBox="1"/>
          <p:nvPr/>
        </p:nvSpPr>
        <p:spPr>
          <a:xfrm>
            <a:off x="67968" y="4429781"/>
            <a:ext cx="4887877" cy="2431435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mbria" panose="02040503050406030204" pitchFamily="18" charset="0"/>
              </a:rPr>
              <a:t>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Cheap memberships! (~$13 / </a:t>
            </a:r>
            <a:r>
              <a:rPr lang="en-US" sz="2400" dirty="0" err="1">
                <a:latin typeface="Cambria" panose="02040503050406030204" pitchFamily="18" charset="0"/>
              </a:rPr>
              <a:t>yr</a:t>
            </a:r>
            <a:r>
              <a:rPr lang="en-US" sz="2400" dirty="0">
                <a:latin typeface="Cambria" panose="020405030504060302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Travel funds for annual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Grants for algal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Funding to attend field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Annual awards for presentations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93B2235-D5D6-707A-E76A-61BD40C77D32}"/>
              </a:ext>
            </a:extLst>
          </p:cNvPr>
          <p:cNvSpPr/>
          <p:nvPr/>
        </p:nvSpPr>
        <p:spPr>
          <a:xfrm>
            <a:off x="0" y="20173"/>
            <a:ext cx="12192000" cy="683782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3DE6F5-63D7-3C1D-DE2B-24A4E2E0580A}"/>
              </a:ext>
            </a:extLst>
          </p:cNvPr>
          <p:cNvSpPr txBox="1"/>
          <p:nvPr/>
        </p:nvSpPr>
        <p:spPr>
          <a:xfrm>
            <a:off x="7688877" y="4022351"/>
            <a:ext cx="4399682" cy="1323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mbria" panose="02040503050406030204" pitchFamily="18" charset="0"/>
              </a:rPr>
              <a:t>IDEA committee </a:t>
            </a:r>
            <a:r>
              <a:rPr lang="en-US" sz="2400" dirty="0">
                <a:latin typeface="Cambria" panose="02040503050406030204" pitchFamily="18" charset="0"/>
              </a:rPr>
              <a:t>actively working on inclusion, diversity, equity, and access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F930A0-52E7-E227-C072-30BA4572E3DE}"/>
              </a:ext>
            </a:extLst>
          </p:cNvPr>
          <p:cNvSpPr txBox="1"/>
          <p:nvPr/>
        </p:nvSpPr>
        <p:spPr>
          <a:xfrm>
            <a:off x="390528" y="20173"/>
            <a:ext cx="11410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mbria" panose="02040503050406030204" pitchFamily="18" charset="0"/>
              </a:rPr>
              <a:t>Join the </a:t>
            </a:r>
            <a:r>
              <a:rPr lang="en-US" sz="4800" b="1" dirty="0">
                <a:latin typeface="Cambria" panose="02040503050406030204" pitchFamily="18" charset="0"/>
              </a:rPr>
              <a:t>Phycological Society of America</a:t>
            </a:r>
            <a:r>
              <a:rPr lang="en-US" sz="4800" dirty="0">
                <a:latin typeface="Cambria" panose="02040503050406030204" pitchFamily="18" charset="0"/>
              </a:rPr>
              <a:t>!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374ABF2-CB3C-EE9D-A24A-E8DC1B869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916" y="1780610"/>
            <a:ext cx="3895961" cy="219656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327F3D3-0285-B2DF-EE3A-5FDB236AFD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8920"/>
          <a:stretch/>
        </p:blipFill>
        <p:spPr>
          <a:xfrm>
            <a:off x="1032426" y="1794979"/>
            <a:ext cx="2511866" cy="2955353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B0B4013E-6C0C-3998-EB3B-6C7FB7591528}"/>
              </a:ext>
            </a:extLst>
          </p:cNvPr>
          <p:cNvSpPr/>
          <p:nvPr/>
        </p:nvSpPr>
        <p:spPr>
          <a:xfrm>
            <a:off x="389554" y="3055796"/>
            <a:ext cx="3684559" cy="402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E8208B-DE9C-33A5-4E7D-6C3E59DA5730}"/>
              </a:ext>
            </a:extLst>
          </p:cNvPr>
          <p:cNvSpPr txBox="1"/>
          <p:nvPr/>
        </p:nvSpPr>
        <p:spPr>
          <a:xfrm>
            <a:off x="489149" y="2938822"/>
            <a:ext cx="3598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ambria" panose="02040503050406030204" pitchFamily="18" charset="0"/>
              </a:rPr>
              <a:t>www.psaalgae.org</a:t>
            </a:r>
            <a:endParaRPr lang="en-US" sz="3200" b="1" dirty="0">
              <a:latin typeface="Cambria" panose="020405030504060302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715C34-377D-F116-2900-C4693A6B103C}"/>
              </a:ext>
            </a:extLst>
          </p:cNvPr>
          <p:cNvSpPr txBox="1"/>
          <p:nvPr/>
        </p:nvSpPr>
        <p:spPr>
          <a:xfrm>
            <a:off x="5520701" y="5345790"/>
            <a:ext cx="6646221" cy="95410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mbria" panose="02040503050406030204" pitchFamily="18" charset="0"/>
              </a:rPr>
              <a:t>$10K Early Career Fellowship </a:t>
            </a:r>
            <a:r>
              <a:rPr lang="en-US" sz="2400" dirty="0" err="1">
                <a:latin typeface="Cambria" panose="02040503050406030204" pitchFamily="18" charset="0"/>
              </a:rPr>
              <a:t>honouring</a:t>
            </a:r>
            <a:r>
              <a:rPr lang="en-US" sz="2400" dirty="0">
                <a:latin typeface="Cambria" panose="02040503050406030204" pitchFamily="18" charset="0"/>
              </a:rPr>
              <a:t> Dr. Norma J. Lang, past PSA president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619468-F904-CBA0-0DAB-07B9E1CBDE01}"/>
              </a:ext>
            </a:extLst>
          </p:cNvPr>
          <p:cNvSpPr txBox="1"/>
          <p:nvPr/>
        </p:nvSpPr>
        <p:spPr>
          <a:xfrm>
            <a:off x="5520701" y="6269442"/>
            <a:ext cx="6722347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mbria" panose="02040503050406030204" pitchFamily="18" charset="0"/>
              </a:rPr>
              <a:t>Journal of Phycology</a:t>
            </a:r>
            <a:r>
              <a:rPr lang="en-US" sz="2400" dirty="0">
                <a:latin typeface="Cambria" panose="02040503050406030204" pitchFamily="18" charset="0"/>
              </a:rPr>
              <a:t>: Impact Factor 3.17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D1F224-AA5D-CCD0-C373-5D3D0A6AD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562" y="1727049"/>
            <a:ext cx="2777344" cy="3654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583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88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Martone</dc:creator>
  <cp:lastModifiedBy>Patrick Martone</cp:lastModifiedBy>
  <cp:revision>11</cp:revision>
  <dcterms:created xsi:type="dcterms:W3CDTF">2022-06-30T19:08:40Z</dcterms:created>
  <dcterms:modified xsi:type="dcterms:W3CDTF">2022-07-05T20:57:12Z</dcterms:modified>
</cp:coreProperties>
</file>